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notesMasterIdLst>
    <p:notesMasterId r:id="rId9"/>
  </p:notesMasterIdLst>
  <p:sldIdLst>
    <p:sldId id="256" r:id="rId3"/>
    <p:sldId id="257" r:id="rId4"/>
    <p:sldId id="258" r:id="rId5"/>
    <p:sldId id="261" r:id="rId6"/>
    <p:sldId id="265" r:id="rId7"/>
    <p:sldId id="264" r:id="rId8"/>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660"/>
  </p:normalViewPr>
  <p:slideViewPr>
    <p:cSldViewPr>
      <p:cViewPr varScale="1">
        <p:scale>
          <a:sx n="78" d="100"/>
          <a:sy n="78" d="100"/>
        </p:scale>
        <p:origin x="160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t>8/31/2022</a:t>
            </a:fld>
            <a:endParaRPr lang="en-US" dirty="0"/>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602519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883261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223490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35264087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998443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5667486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9374485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297691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3617904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3773306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87E547-4985-F64B-9C07-4611E025A11E}" type="datetimeFigureOut">
              <a:rPr lang="en-US" smtClean="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10ABC8-48B6-8541-B9B3-644172D25133}" type="slidenum">
              <a:rPr lang="en-US" smtClean="0"/>
              <a:t>‹#›</a:t>
            </a:fld>
            <a:endParaRPr lang="en-US" dirty="0"/>
          </a:p>
        </p:txBody>
      </p:sp>
    </p:spTree>
    <p:extLst>
      <p:ext uri="{BB962C8B-B14F-4D97-AF65-F5344CB8AC3E}">
        <p14:creationId xmlns:p14="http://schemas.microsoft.com/office/powerpoint/2010/main" val="277838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7E547-4985-F64B-9C07-4611E025A11E}" type="datetimeFigureOut">
              <a:rPr lang="en-US" smtClean="0"/>
              <a:t>8/31/2022</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0ABC8-48B6-8541-B9B3-644172D25133}" type="slidenum">
              <a:rPr lang="en-US" smtClean="0"/>
              <a:t>‹#›</a:t>
            </a:fld>
            <a:endParaRPr lang="en-US" dirty="0"/>
          </a:p>
        </p:txBody>
      </p:sp>
    </p:spTree>
    <p:extLst>
      <p:ext uri="{BB962C8B-B14F-4D97-AF65-F5344CB8AC3E}">
        <p14:creationId xmlns:p14="http://schemas.microsoft.com/office/powerpoint/2010/main" val="3232292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shenkman@shenkmanlaw.com" TargetMode="External"/><Relationship Id="rId2" Type="http://schemas.openxmlformats.org/officeDocument/2006/relationships/hyperlink" Target="mailto:ewalny@walnylegal.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EF1DA-3CC1-784F-A7D8-4403C5812E65}"/>
              </a:ext>
            </a:extLst>
          </p:cNvPr>
          <p:cNvSpPr>
            <a:spLocks noGrp="1"/>
          </p:cNvSpPr>
          <p:nvPr>
            <p:ph type="ctrTitle"/>
          </p:nvPr>
        </p:nvSpPr>
        <p:spPr>
          <a:xfrm>
            <a:off x="2782956" y="714858"/>
            <a:ext cx="5854148" cy="3727933"/>
          </a:xfrm>
        </p:spPr>
        <p:txBody>
          <a:bodyPr>
            <a:normAutofit/>
          </a:bodyPr>
          <a:lstStyle/>
          <a:p>
            <a:r>
              <a:rPr lang="en-US" sz="2600" dirty="0">
                <a:latin typeface="Optima" panose="02000503060000020004" pitchFamily="2" charset="0"/>
              </a:rPr>
              <a:t>2022 Consumer Webinar Series for  National Estate Planning Awareness Month:</a:t>
            </a:r>
            <a:br>
              <a:rPr lang="en-US" sz="3600" dirty="0">
                <a:latin typeface="Optima" panose="02000503060000020004" pitchFamily="2" charset="0"/>
              </a:rPr>
            </a:br>
            <a:r>
              <a:rPr lang="en-US" sz="3600" b="1" dirty="0">
                <a:latin typeface="Optima" panose="02000503060000020004" pitchFamily="2" charset="0"/>
              </a:rPr>
              <a:t>Life Insurance and Insurance Trusts</a:t>
            </a:r>
            <a:endParaRPr lang="en-US" sz="4400" b="1" dirty="0">
              <a:latin typeface="Optima" panose="02000503060000020004" pitchFamily="2" charset="0"/>
            </a:endParaRPr>
          </a:p>
        </p:txBody>
      </p:sp>
    </p:spTree>
    <p:extLst>
      <p:ext uri="{BB962C8B-B14F-4D97-AF65-F5344CB8AC3E}">
        <p14:creationId xmlns:p14="http://schemas.microsoft.com/office/powerpoint/2010/main" val="236218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93065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Life Insurance Important to Your Estate Plan</a:t>
            </a:r>
          </a:p>
        </p:txBody>
      </p:sp>
      <p:sp>
        <p:nvSpPr>
          <p:cNvPr id="3" name="Content Placeholder 2"/>
          <p:cNvSpPr>
            <a:spLocks noGrp="1"/>
          </p:cNvSpPr>
          <p:nvPr>
            <p:ph idx="1"/>
          </p:nvPr>
        </p:nvSpPr>
        <p:spPr/>
        <p:txBody>
          <a:bodyPr/>
          <a:lstStyle/>
          <a:p>
            <a:r>
              <a:rPr lang="en-US" sz="2400" dirty="0">
                <a:solidFill>
                  <a:schemeClr val="tx2"/>
                </a:solidFill>
              </a:rPr>
              <a:t>Replace earnings for premature death.</a:t>
            </a:r>
          </a:p>
          <a:p>
            <a:r>
              <a:rPr lang="en-US" sz="2400" dirty="0">
                <a:solidFill>
                  <a:schemeClr val="tx2"/>
                </a:solidFill>
              </a:rPr>
              <a:t>Address liquidity issues.</a:t>
            </a:r>
          </a:p>
          <a:p>
            <a:r>
              <a:rPr lang="en-US" sz="2400" dirty="0">
                <a:solidFill>
                  <a:schemeClr val="tx2"/>
                </a:solidFill>
              </a:rPr>
              <a:t>Leaving a financial legacy, e.g., funding  a legacy to heirs or a charitable bequest.</a:t>
            </a:r>
          </a:p>
          <a:p>
            <a:r>
              <a:rPr lang="en-US" sz="2400" dirty="0">
                <a:solidFill>
                  <a:schemeClr val="tx2"/>
                </a:solidFill>
              </a:rPr>
              <a:t>Equalize beneficiaries (e.g., some children in the family business and others not).</a:t>
            </a:r>
          </a:p>
          <a:p>
            <a:r>
              <a:rPr lang="en-US" sz="2400" dirty="0">
                <a:solidFill>
                  <a:schemeClr val="tx2"/>
                </a:solidFill>
              </a:rPr>
              <a:t>Pay estate taxes.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a:t>
            </a:fld>
            <a:endParaRPr lang="en-US" altLang="en-US" dirty="0"/>
          </a:p>
        </p:txBody>
      </p:sp>
    </p:spTree>
    <p:extLst>
      <p:ext uri="{BB962C8B-B14F-4D97-AF65-F5344CB8AC3E}">
        <p14:creationId xmlns:p14="http://schemas.microsoft.com/office/powerpoint/2010/main" val="3170039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Life Insurance</a:t>
            </a:r>
          </a:p>
        </p:txBody>
      </p:sp>
      <p:sp>
        <p:nvSpPr>
          <p:cNvPr id="3" name="Content Placeholder 2"/>
          <p:cNvSpPr>
            <a:spLocks noGrp="1"/>
          </p:cNvSpPr>
          <p:nvPr>
            <p:ph idx="1"/>
          </p:nvPr>
        </p:nvSpPr>
        <p:spPr/>
        <p:txBody>
          <a:bodyPr/>
          <a:lstStyle/>
          <a:p>
            <a:r>
              <a:rPr lang="en-US" sz="2600" dirty="0">
                <a:solidFill>
                  <a:schemeClr val="tx2"/>
                </a:solidFill>
              </a:rPr>
              <a:t>Term</a:t>
            </a:r>
          </a:p>
          <a:p>
            <a:r>
              <a:rPr lang="en-US" sz="2600" dirty="0">
                <a:solidFill>
                  <a:schemeClr val="tx2"/>
                </a:solidFill>
              </a:rPr>
              <a:t>Whole life</a:t>
            </a:r>
          </a:p>
          <a:p>
            <a:r>
              <a:rPr lang="en-US" sz="2600" dirty="0">
                <a:solidFill>
                  <a:schemeClr val="tx2"/>
                </a:solidFill>
              </a:rPr>
              <a:t>Others</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Life Insurance Trust?</a:t>
            </a:r>
          </a:p>
        </p:txBody>
      </p:sp>
      <p:sp>
        <p:nvSpPr>
          <p:cNvPr id="3" name="Content Placeholder 2"/>
          <p:cNvSpPr>
            <a:spLocks noGrp="1"/>
          </p:cNvSpPr>
          <p:nvPr>
            <p:ph idx="1"/>
          </p:nvPr>
        </p:nvSpPr>
        <p:spPr/>
        <p:txBody>
          <a:bodyPr/>
          <a:lstStyle/>
          <a:p>
            <a:r>
              <a:rPr lang="en-US" dirty="0">
                <a:solidFill>
                  <a:schemeClr val="tx2"/>
                </a:solidFill>
              </a:rPr>
              <a:t>What is a “</a:t>
            </a:r>
            <a:r>
              <a:rPr lang="en-US" dirty="0">
                <a:solidFill>
                  <a:schemeClr val="tx2"/>
                </a:solidFill>
                <a:highlight>
                  <a:srgbClr val="FFFF00"/>
                </a:highlight>
              </a:rPr>
              <a:t>trust</a:t>
            </a:r>
            <a:r>
              <a:rPr lang="en-US" dirty="0">
                <a:solidFill>
                  <a:schemeClr val="tx2"/>
                </a:solidFill>
              </a:rPr>
              <a:t>?”</a:t>
            </a:r>
          </a:p>
          <a:p>
            <a:r>
              <a:rPr lang="en-US" dirty="0">
                <a:solidFill>
                  <a:schemeClr val="tx2"/>
                </a:solidFill>
              </a:rPr>
              <a:t>What is an “</a:t>
            </a:r>
            <a:r>
              <a:rPr lang="en-US" dirty="0">
                <a:solidFill>
                  <a:schemeClr val="tx2"/>
                </a:solidFill>
                <a:highlight>
                  <a:srgbClr val="FFFF00"/>
                </a:highlight>
              </a:rPr>
              <a:t>irrevocable</a:t>
            </a:r>
            <a:r>
              <a:rPr lang="en-US" dirty="0">
                <a:solidFill>
                  <a:schemeClr val="tx2"/>
                </a:solidFill>
              </a:rPr>
              <a:t>” trust?</a:t>
            </a:r>
          </a:p>
          <a:p>
            <a:r>
              <a:rPr lang="en-US" dirty="0">
                <a:solidFill>
                  <a:schemeClr val="tx2"/>
                </a:solidFill>
              </a:rPr>
              <a:t>What is an “</a:t>
            </a:r>
            <a:r>
              <a:rPr lang="en-US" dirty="0">
                <a:solidFill>
                  <a:schemeClr val="tx2"/>
                </a:solidFill>
                <a:highlight>
                  <a:srgbClr val="FFFF00"/>
                </a:highlight>
              </a:rPr>
              <a:t>insurance trust</a:t>
            </a:r>
            <a:r>
              <a:rPr lang="en-US" dirty="0">
                <a:solidFill>
                  <a:schemeClr val="tx2"/>
                </a:solidFill>
              </a:rPr>
              <a:t>”?</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15647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Eido M. Walny, Esq. </a:t>
            </a:r>
            <a:r>
              <a:rPr lang="en-US" dirty="0">
                <a:solidFill>
                  <a:schemeClr val="tx2"/>
                </a:solidFill>
                <a:hlinkClick r:id="rId2"/>
              </a:rPr>
              <a:t>ewalny@walnylegal.com</a:t>
            </a:r>
            <a:r>
              <a:rPr lang="en-US" dirty="0">
                <a:solidFill>
                  <a:schemeClr val="tx2"/>
                </a:solidFill>
              </a:rPr>
              <a:t> </a:t>
            </a:r>
          </a:p>
          <a:p>
            <a:r>
              <a:rPr lang="en-US" dirty="0">
                <a:solidFill>
                  <a:schemeClr val="tx2"/>
                </a:solidFill>
              </a:rPr>
              <a:t>Martin M. Shenkman, Esq. </a:t>
            </a:r>
            <a:r>
              <a:rPr lang="en-US" dirty="0">
                <a:solidFill>
                  <a:schemeClr val="tx2"/>
                </a:solidFill>
                <a:hlinkClick r:id="rId3"/>
              </a:rPr>
              <a:t>shenkman@shenkmanlaw.com</a:t>
            </a:r>
            <a:endParaRPr lang="en-US" dirty="0">
              <a:solidFill>
                <a:schemeClr val="tx2"/>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6</a:t>
            </a:fld>
            <a:endParaRPr lang="en-US" altLang="en-US" dirty="0"/>
          </a:p>
        </p:txBody>
      </p:sp>
    </p:spTree>
    <p:extLst>
      <p:ext uri="{BB962C8B-B14F-4D97-AF65-F5344CB8AC3E}">
        <p14:creationId xmlns:p14="http://schemas.microsoft.com/office/powerpoint/2010/main" val="2699482620"/>
      </p:ext>
    </p:extLst>
  </p:cSld>
  <p:clrMapOvr>
    <a:masterClrMapping/>
  </p:clrMapOvr>
</p:sld>
</file>

<file path=ppt/theme/theme1.xml><?xml version="1.0" encoding="utf-8"?>
<a:theme xmlns:a="http://schemas.openxmlformats.org/drawingml/2006/main" name="Capsules">
  <a:themeElements>
    <a:clrScheme name="LawEasy">
      <a:dk1>
        <a:srgbClr val="3A9BBB"/>
      </a:dk1>
      <a:lt1>
        <a:srgbClr val="FFFFFF"/>
      </a:lt1>
      <a:dk2>
        <a:srgbClr val="000000"/>
      </a:dk2>
      <a:lt2>
        <a:srgbClr val="FFFFFF"/>
      </a:lt2>
      <a:accent1>
        <a:srgbClr val="BF0000"/>
      </a:accent1>
      <a:accent2>
        <a:srgbClr val="3A9BBB"/>
      </a:accent2>
      <a:accent3>
        <a:srgbClr val="AAAAAA"/>
      </a:accent3>
      <a:accent4>
        <a:srgbClr val="DADADA"/>
      </a:accent4>
      <a:accent5>
        <a:srgbClr val="FFE2AA"/>
      </a:accent5>
      <a:accent6>
        <a:srgbClr val="BF0000"/>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1681</TotalTime>
  <Words>282</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Arial</vt:lpstr>
      <vt:lpstr>Calibri</vt:lpstr>
      <vt:lpstr>Calibri Light</vt:lpstr>
      <vt:lpstr>Optima</vt:lpstr>
      <vt:lpstr>Times New Roman</vt:lpstr>
      <vt:lpstr>Wingdings</vt:lpstr>
      <vt:lpstr>Capsules</vt:lpstr>
      <vt:lpstr>Office Theme</vt:lpstr>
      <vt:lpstr>2022 Consumer Webinar Series for  National Estate Planning Awareness Month: Life Insurance and Insurance Trusts</vt:lpstr>
      <vt:lpstr>General Disclaimer</vt:lpstr>
      <vt:lpstr>Why is Life Insurance Important to Your Estate Plan</vt:lpstr>
      <vt:lpstr>Types of Life Insurance</vt:lpstr>
      <vt:lpstr>What is a Life Insurance Trust?</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Martin Shenkman</cp:lastModifiedBy>
  <cp:revision>36</cp:revision>
  <cp:lastPrinted>2017-05-11T15:12:18Z</cp:lastPrinted>
  <dcterms:created xsi:type="dcterms:W3CDTF">2012-02-15T14:56:32Z</dcterms:created>
  <dcterms:modified xsi:type="dcterms:W3CDTF">2022-09-01T18:07:18Z</dcterms:modified>
</cp:coreProperties>
</file>